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ov" ContentType="video/quicktime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2" r:id="rId4"/>
    <p:sldId id="258" r:id="rId5"/>
    <p:sldId id="269" r:id="rId6"/>
    <p:sldId id="270" r:id="rId7"/>
    <p:sldId id="267" r:id="rId8"/>
    <p:sldId id="268" r:id="rId9"/>
    <p:sldId id="271" r:id="rId10"/>
    <p:sldId id="263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4"/>
    <p:restoredTop sz="88558"/>
  </p:normalViewPr>
  <p:slideViewPr>
    <p:cSldViewPr snapToGrid="0" snapToObjects="1">
      <p:cViewPr>
        <p:scale>
          <a:sx n="81" d="100"/>
          <a:sy n="81" d="100"/>
        </p:scale>
        <p:origin x="5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154F9E-1FCB-4C49-AEEF-CD41DECFF98F}" type="doc">
      <dgm:prSet loTypeId="urn:microsoft.com/office/officeart/2005/8/layout/hierarchy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7CD965F-29B1-4002-94E4-06EE873C152C}">
      <dgm:prSet/>
      <dgm:spPr/>
      <dgm:t>
        <a:bodyPr/>
        <a:lstStyle/>
        <a:p>
          <a:r>
            <a:rPr lang="en-US"/>
            <a:t>Telescope time is extremely expensive, we want to design observations to deliver the highest sensitivity. </a:t>
          </a:r>
        </a:p>
      </dgm:t>
    </dgm:pt>
    <dgm:pt modelId="{1726E084-AA06-481D-B0A7-D17731265311}" type="parTrans" cxnId="{61C5EBFF-BA3E-40EA-B5A1-8B0BC60C7E27}">
      <dgm:prSet/>
      <dgm:spPr/>
      <dgm:t>
        <a:bodyPr/>
        <a:lstStyle/>
        <a:p>
          <a:endParaRPr lang="en-US"/>
        </a:p>
      </dgm:t>
    </dgm:pt>
    <dgm:pt modelId="{A265F65D-F251-4F11-901F-07BD43641864}" type="sibTrans" cxnId="{61C5EBFF-BA3E-40EA-B5A1-8B0BC60C7E27}">
      <dgm:prSet/>
      <dgm:spPr/>
      <dgm:t>
        <a:bodyPr/>
        <a:lstStyle/>
        <a:p>
          <a:endParaRPr lang="en-US"/>
        </a:p>
      </dgm:t>
    </dgm:pt>
    <dgm:pt modelId="{3FBEB0AD-5469-4517-996C-15F13EC605C9}">
      <dgm:prSet/>
      <dgm:spPr/>
      <dgm:t>
        <a:bodyPr/>
        <a:lstStyle/>
        <a:p>
          <a:r>
            <a:rPr lang="en-US" dirty="0"/>
            <a:t>My work has been to analyze the previous survey’s meta data to identify the observing strategies and environmental conditions that produce the optimal imaging. </a:t>
          </a:r>
        </a:p>
      </dgm:t>
    </dgm:pt>
    <dgm:pt modelId="{C55D3F7F-D721-4454-8202-BF617DA74EDA}" type="parTrans" cxnId="{C2811EE8-320D-465C-B7F5-E7CDD4BD768C}">
      <dgm:prSet/>
      <dgm:spPr/>
      <dgm:t>
        <a:bodyPr/>
        <a:lstStyle/>
        <a:p>
          <a:endParaRPr lang="en-US"/>
        </a:p>
      </dgm:t>
    </dgm:pt>
    <dgm:pt modelId="{352FD29A-1DAF-45E7-A7F7-B5E5AEBE570D}" type="sibTrans" cxnId="{C2811EE8-320D-465C-B7F5-E7CDD4BD768C}">
      <dgm:prSet/>
      <dgm:spPr/>
      <dgm:t>
        <a:bodyPr/>
        <a:lstStyle/>
        <a:p>
          <a:endParaRPr lang="en-US"/>
        </a:p>
      </dgm:t>
    </dgm:pt>
    <dgm:pt modelId="{33579D7E-9057-D747-B8B7-8C48A2B488D5}" type="pres">
      <dgm:prSet presAssocID="{C9154F9E-1FCB-4C49-AEEF-CD41DECFF98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8272CBD-3F78-D840-9531-14ECD0F169D5}" type="pres">
      <dgm:prSet presAssocID="{F7CD965F-29B1-4002-94E4-06EE873C152C}" presName="hierRoot1" presStyleCnt="0"/>
      <dgm:spPr/>
    </dgm:pt>
    <dgm:pt modelId="{C971F516-0956-0441-910F-3A4C3318A899}" type="pres">
      <dgm:prSet presAssocID="{F7CD965F-29B1-4002-94E4-06EE873C152C}" presName="composite" presStyleCnt="0"/>
      <dgm:spPr/>
    </dgm:pt>
    <dgm:pt modelId="{4B03BC0C-3043-7442-8706-D35B1B5C678F}" type="pres">
      <dgm:prSet presAssocID="{F7CD965F-29B1-4002-94E4-06EE873C152C}" presName="background" presStyleLbl="node0" presStyleIdx="0" presStyleCnt="2"/>
      <dgm:spPr/>
    </dgm:pt>
    <dgm:pt modelId="{E90D8F7F-7CFA-3548-A8DB-C48F4359615E}" type="pres">
      <dgm:prSet presAssocID="{F7CD965F-29B1-4002-94E4-06EE873C152C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D52E89B-A687-F64C-B5C6-2A1B0B4588CB}" type="pres">
      <dgm:prSet presAssocID="{F7CD965F-29B1-4002-94E4-06EE873C152C}" presName="hierChild2" presStyleCnt="0"/>
      <dgm:spPr/>
    </dgm:pt>
    <dgm:pt modelId="{7BD77403-57B4-2E45-8A39-02608EF6B1A3}" type="pres">
      <dgm:prSet presAssocID="{3FBEB0AD-5469-4517-996C-15F13EC605C9}" presName="hierRoot1" presStyleCnt="0"/>
      <dgm:spPr/>
    </dgm:pt>
    <dgm:pt modelId="{590F93B3-C5F7-1E4F-B34A-55180326CB8A}" type="pres">
      <dgm:prSet presAssocID="{3FBEB0AD-5469-4517-996C-15F13EC605C9}" presName="composite" presStyleCnt="0"/>
      <dgm:spPr/>
    </dgm:pt>
    <dgm:pt modelId="{F54E8628-283C-D244-80C6-D6736BFE1EBD}" type="pres">
      <dgm:prSet presAssocID="{3FBEB0AD-5469-4517-996C-15F13EC605C9}" presName="background" presStyleLbl="node0" presStyleIdx="1" presStyleCnt="2"/>
      <dgm:spPr/>
    </dgm:pt>
    <dgm:pt modelId="{ACCB8B7F-7C6F-CF47-8485-38E99AEA6752}" type="pres">
      <dgm:prSet presAssocID="{3FBEB0AD-5469-4517-996C-15F13EC605C9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7672FA-DBA8-114F-A85E-3DE6DEC601C6}" type="pres">
      <dgm:prSet presAssocID="{3FBEB0AD-5469-4517-996C-15F13EC605C9}" presName="hierChild2" presStyleCnt="0"/>
      <dgm:spPr/>
    </dgm:pt>
  </dgm:ptLst>
  <dgm:cxnLst>
    <dgm:cxn modelId="{61C5EBFF-BA3E-40EA-B5A1-8B0BC60C7E27}" srcId="{C9154F9E-1FCB-4C49-AEEF-CD41DECFF98F}" destId="{F7CD965F-29B1-4002-94E4-06EE873C152C}" srcOrd="0" destOrd="0" parTransId="{1726E084-AA06-481D-B0A7-D17731265311}" sibTransId="{A265F65D-F251-4F11-901F-07BD43641864}"/>
    <dgm:cxn modelId="{1283224D-B710-2748-8506-6A458A2B1958}" type="presOf" srcId="{3FBEB0AD-5469-4517-996C-15F13EC605C9}" destId="{ACCB8B7F-7C6F-CF47-8485-38E99AEA6752}" srcOrd="0" destOrd="0" presId="urn:microsoft.com/office/officeart/2005/8/layout/hierarchy1"/>
    <dgm:cxn modelId="{0063B266-CDEE-054E-84BC-F9555FA14A2B}" type="presOf" srcId="{F7CD965F-29B1-4002-94E4-06EE873C152C}" destId="{E90D8F7F-7CFA-3548-A8DB-C48F4359615E}" srcOrd="0" destOrd="0" presId="urn:microsoft.com/office/officeart/2005/8/layout/hierarchy1"/>
    <dgm:cxn modelId="{84ADB1E5-500B-B646-B31B-CC96CFCC3526}" type="presOf" srcId="{C9154F9E-1FCB-4C49-AEEF-CD41DECFF98F}" destId="{33579D7E-9057-D747-B8B7-8C48A2B488D5}" srcOrd="0" destOrd="0" presId="urn:microsoft.com/office/officeart/2005/8/layout/hierarchy1"/>
    <dgm:cxn modelId="{C2811EE8-320D-465C-B7F5-E7CDD4BD768C}" srcId="{C9154F9E-1FCB-4C49-AEEF-CD41DECFF98F}" destId="{3FBEB0AD-5469-4517-996C-15F13EC605C9}" srcOrd="1" destOrd="0" parTransId="{C55D3F7F-D721-4454-8202-BF617DA74EDA}" sibTransId="{352FD29A-1DAF-45E7-A7F7-B5E5AEBE570D}"/>
    <dgm:cxn modelId="{DF71EFF0-8327-F64D-9C51-900E2DE3E249}" type="presParOf" srcId="{33579D7E-9057-D747-B8B7-8C48A2B488D5}" destId="{18272CBD-3F78-D840-9531-14ECD0F169D5}" srcOrd="0" destOrd="0" presId="urn:microsoft.com/office/officeart/2005/8/layout/hierarchy1"/>
    <dgm:cxn modelId="{BDF79EC9-7FF4-4349-B7EA-D0BEB8FE50D9}" type="presParOf" srcId="{18272CBD-3F78-D840-9531-14ECD0F169D5}" destId="{C971F516-0956-0441-910F-3A4C3318A899}" srcOrd="0" destOrd="0" presId="urn:microsoft.com/office/officeart/2005/8/layout/hierarchy1"/>
    <dgm:cxn modelId="{720B3296-AFB4-AC4F-8C62-61436226DD3C}" type="presParOf" srcId="{C971F516-0956-0441-910F-3A4C3318A899}" destId="{4B03BC0C-3043-7442-8706-D35B1B5C678F}" srcOrd="0" destOrd="0" presId="urn:microsoft.com/office/officeart/2005/8/layout/hierarchy1"/>
    <dgm:cxn modelId="{D734FB44-C796-704B-AC87-39FF157788B5}" type="presParOf" srcId="{C971F516-0956-0441-910F-3A4C3318A899}" destId="{E90D8F7F-7CFA-3548-A8DB-C48F4359615E}" srcOrd="1" destOrd="0" presId="urn:microsoft.com/office/officeart/2005/8/layout/hierarchy1"/>
    <dgm:cxn modelId="{7BDD7B02-EFFD-7643-AE93-0E5F2ACA8D2F}" type="presParOf" srcId="{18272CBD-3F78-D840-9531-14ECD0F169D5}" destId="{DD52E89B-A687-F64C-B5C6-2A1B0B4588CB}" srcOrd="1" destOrd="0" presId="urn:microsoft.com/office/officeart/2005/8/layout/hierarchy1"/>
    <dgm:cxn modelId="{8D771074-D874-1940-871C-D3A222F3FC89}" type="presParOf" srcId="{33579D7E-9057-D747-B8B7-8C48A2B488D5}" destId="{7BD77403-57B4-2E45-8A39-02608EF6B1A3}" srcOrd="1" destOrd="0" presId="urn:microsoft.com/office/officeart/2005/8/layout/hierarchy1"/>
    <dgm:cxn modelId="{6C777B76-55D7-9949-8A36-FE05D3904C88}" type="presParOf" srcId="{7BD77403-57B4-2E45-8A39-02608EF6B1A3}" destId="{590F93B3-C5F7-1E4F-B34A-55180326CB8A}" srcOrd="0" destOrd="0" presId="urn:microsoft.com/office/officeart/2005/8/layout/hierarchy1"/>
    <dgm:cxn modelId="{50E10126-33E8-E948-8FFF-CE0F3C464702}" type="presParOf" srcId="{590F93B3-C5F7-1E4F-B34A-55180326CB8A}" destId="{F54E8628-283C-D244-80C6-D6736BFE1EBD}" srcOrd="0" destOrd="0" presId="urn:microsoft.com/office/officeart/2005/8/layout/hierarchy1"/>
    <dgm:cxn modelId="{D6D93634-80E1-C948-A2F3-272B646F6532}" type="presParOf" srcId="{590F93B3-C5F7-1E4F-B34A-55180326CB8A}" destId="{ACCB8B7F-7C6F-CF47-8485-38E99AEA6752}" srcOrd="1" destOrd="0" presId="urn:microsoft.com/office/officeart/2005/8/layout/hierarchy1"/>
    <dgm:cxn modelId="{9D014FA0-E019-CF48-81BD-B9319860BF85}" type="presParOf" srcId="{7BD77403-57B4-2E45-8A39-02608EF6B1A3}" destId="{9D7672FA-DBA8-114F-A85E-3DE6DEC601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3BC0C-3043-7442-8706-D35B1B5C678F}">
      <dsp:nvSpPr>
        <dsp:cNvPr id="0" name=""/>
        <dsp:cNvSpPr/>
      </dsp:nvSpPr>
      <dsp:spPr>
        <a:xfrm>
          <a:off x="1236" y="85031"/>
          <a:ext cx="4340979" cy="2756521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D8F7F-7CFA-3548-A8DB-C48F4359615E}">
      <dsp:nvSpPr>
        <dsp:cNvPr id="0" name=""/>
        <dsp:cNvSpPr/>
      </dsp:nvSpPr>
      <dsp:spPr>
        <a:xfrm>
          <a:off x="483567" y="543245"/>
          <a:ext cx="4340979" cy="275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Telescope time is extremely expensive, we want to design observations to deliver the highest sensitivity. </a:t>
          </a:r>
        </a:p>
      </dsp:txBody>
      <dsp:txXfrm>
        <a:off x="564303" y="623981"/>
        <a:ext cx="4179507" cy="2595049"/>
      </dsp:txXfrm>
    </dsp:sp>
    <dsp:sp modelId="{F54E8628-283C-D244-80C6-D6736BFE1EBD}">
      <dsp:nvSpPr>
        <dsp:cNvPr id="0" name=""/>
        <dsp:cNvSpPr/>
      </dsp:nvSpPr>
      <dsp:spPr>
        <a:xfrm>
          <a:off x="5306878" y="85031"/>
          <a:ext cx="4340979" cy="2756521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B8B7F-7C6F-CF47-8485-38E99AEA6752}">
      <dsp:nvSpPr>
        <dsp:cNvPr id="0" name=""/>
        <dsp:cNvSpPr/>
      </dsp:nvSpPr>
      <dsp:spPr>
        <a:xfrm>
          <a:off x="5789209" y="543245"/>
          <a:ext cx="4340979" cy="2756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My work has been to analyze the previous survey’s meta data to identify the observing strategies and environmental conditions that produce the optimal imaging. </a:t>
          </a:r>
        </a:p>
      </dsp:txBody>
      <dsp:txXfrm>
        <a:off x="5869945" y="623981"/>
        <a:ext cx="4179507" cy="2595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48AE8-AD2D-9848-9101-9F57032D116D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E8F2F-71A1-4446-AA6A-9FBE60E40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3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1A1F6-1338-CA4A-8D5F-901EFFD4DE78}" type="datetimeFigureOut">
              <a:rPr lang="en-US" smtClean="0"/>
              <a:t>3/30/18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B979F-AF8F-A94F-94ED-C94A7BC72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14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Large Binocular Telescope, the largest single-mount telescope in the world. Mount graham in </a:t>
            </a:r>
            <a:r>
              <a:rPr lang="en-US" dirty="0" err="1" smtClean="0"/>
              <a:t>safford</a:t>
            </a:r>
            <a:r>
              <a:rPr lang="en-US" baseline="0" dirty="0" smtClean="0"/>
              <a:t>, AZ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979F-AF8F-A94F-94ED-C94A7BC728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“Provides high-resolution images of faint objects over a wide field-of-view, including galaxies in the Hubble Deep Field with 10 times the Hubble resolution (NASA Jet Propulsion Laboratory).”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979F-AF8F-A94F-94ED-C94A7BC728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72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graph on the right shows that there is strong correlation between background sensitivity and exposure time.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Back+L</a:t>
            </a:r>
            <a:r>
              <a:rPr lang="en-US" baseline="0" dirty="0" smtClean="0"/>
              <a:t> -&gt; absolute sensitivity at large separation  (magnitudes)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EXP -&gt; Exposure time (s)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Speck -&gt; contrast at short separation (how much fainter than the star) (magnitudes)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 -&gt; star brightness in magnitudes (brighter stars are lower)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979F-AF8F-A94F-94ED-C94A7BC728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23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the fit</a:t>
            </a:r>
            <a:r>
              <a:rPr lang="en-US" baseline="0" dirty="0"/>
              <a:t> </a:t>
            </a:r>
          </a:p>
          <a:p>
            <a:r>
              <a:rPr lang="en-US" baseline="0" dirty="0"/>
              <a:t>Once you hit about 80 degrees of rotation we don’t see much improvement </a:t>
            </a:r>
            <a:r>
              <a:rPr lang="en-US" baseline="0" dirty="0" err="1"/>
              <a:t>afterwords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B979F-AF8F-A94F-94ED-C94A7BC728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71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3/30/18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08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NULL" TargetMode="External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s://www.google.com/url?sa=i&amp;rct=j&amp;q=&amp;esrc=s&amp;source=images&amp;cd=&amp;ved=2ahUKEwiqw9fR0YvaAhVFxWMKHYjcBM4QjRx6BAgAEAU&amp;url=https://www.jpl.nasa.gov/missions/large-binocular-telescope-interferometer-lbti/&amp;psig=AOvVaw25UfADMpbFrie8yuJ-ftWV&amp;ust=1522210360865836" TargetMode="External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9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Frequency of Mature Planets orbiting neighboring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5036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Brandon Bass</a:t>
            </a:r>
          </a:p>
          <a:p>
            <a:r>
              <a:rPr lang="en-US" dirty="0" smtClean="0"/>
              <a:t>April 14</a:t>
            </a:r>
            <a:r>
              <a:rPr lang="en-US" baseline="30000" dirty="0" smtClean="0"/>
              <a:t>th</a:t>
            </a:r>
            <a:r>
              <a:rPr lang="en-US" dirty="0" smtClean="0"/>
              <a:t> 2018</a:t>
            </a:r>
          </a:p>
          <a:p>
            <a:r>
              <a:rPr lang="en-US" dirty="0" smtClean="0"/>
              <a:t>University of Arizona</a:t>
            </a:r>
          </a:p>
          <a:p>
            <a:r>
              <a:rPr lang="en-US" dirty="0" smtClean="0"/>
              <a:t>Nasa space grant</a:t>
            </a:r>
          </a:p>
          <a:p>
            <a:endParaRPr lang="en-US" dirty="0"/>
          </a:p>
        </p:txBody>
      </p:sp>
      <p:pic>
        <p:nvPicPr>
          <p:cNvPr id="4" name="nic_print3600x2993pp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7979" y="5111518"/>
            <a:ext cx="2100680" cy="174648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60" y="5205817"/>
            <a:ext cx="1861719" cy="1557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119" y="5107863"/>
            <a:ext cx="1381761" cy="16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0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836" y="1276218"/>
            <a:ext cx="6010563" cy="41865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7" y="1255367"/>
            <a:ext cx="6010563" cy="420739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9" y="434373"/>
            <a:ext cx="5147730" cy="164198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Future Work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5799C110-0DFB-4928-A581-ED864A1DB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8813" y="1694800"/>
            <a:ext cx="5147730" cy="3637935"/>
          </a:xfrm>
        </p:spPr>
        <p:txBody>
          <a:bodyPr>
            <a:noAutofit/>
          </a:bodyPr>
          <a:lstStyle/>
          <a:p>
            <a:r>
              <a:rPr lang="en-US" sz="2200" dirty="0" smtClean="0"/>
              <a:t>Exploring the outliers, why stars of similar circumstances can be more than two magnitudes different in sensitivity</a:t>
            </a:r>
          </a:p>
          <a:p>
            <a:r>
              <a:rPr lang="en-US" sz="2200" dirty="0" smtClean="0"/>
              <a:t>To do this, we will be looking at a more detailed second by second frame of observing</a:t>
            </a:r>
            <a:r>
              <a:rPr lang="en-US" sz="2200" dirty="0"/>
              <a:t> </a:t>
            </a:r>
            <a:r>
              <a:rPr lang="en-US" sz="2200" dirty="0" smtClean="0"/>
              <a:t>and taking a look at more specific weather data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7408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="" xmlns:a16="http://schemas.microsoft.com/office/drawing/2014/main" id="{B1BE7CB7-24DC-41D6-9BC1-CE53027283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585" y="1805358"/>
            <a:ext cx="4963972" cy="3460014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3" name="Freeform 5">
            <a:extLst>
              <a:ext uri="{FF2B5EF4-FFF2-40B4-BE49-F238E27FC236}">
                <a16:creationId xmlns="" xmlns:a16="http://schemas.microsoft.com/office/drawing/2014/main" id="{ABDB4582-44AE-4E18-8464-05E0C5731A7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5" name="Freeform 14">
            <a:extLst>
              <a:ext uri="{FF2B5EF4-FFF2-40B4-BE49-F238E27FC236}">
                <a16:creationId xmlns="" xmlns:a16="http://schemas.microsoft.com/office/drawing/2014/main" id="{834AA19D-D28C-42A8-85C3-43596A2C51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0027E42E-AE32-44CA-B7BB-2E81811F8DD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="" xmlns:a16="http://schemas.microsoft.com/office/drawing/2014/main" id="{A088E0A1-0B30-4CCB-8A81-FE7CD951261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="" xmlns:a16="http://schemas.microsoft.com/office/drawing/2014/main" id="{18875F36-1881-4C6F-AF34-61C12DCB174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="" xmlns:a16="http://schemas.microsoft.com/office/drawing/2014/main" id="{74FA217E-E029-463E-8F69-3C494C30F18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="" xmlns:a16="http://schemas.microsoft.com/office/drawing/2014/main" id="{EE20BA78-A2F8-4EE9-AD79-4560BBABA85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="" xmlns:a16="http://schemas.microsoft.com/office/drawing/2014/main" id="{7C72D971-8746-4672-9ED9-022673A1099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="" xmlns:a16="http://schemas.microsoft.com/office/drawing/2014/main" id="{293D413D-3B8A-42F0-BFB8-2C9764FA7B7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2AF004B3-4700-4D62-BFA8-07A2CB52EE3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E3F454BC-502F-45A5-9286-F9AAF53D9FE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4E04F419-5713-469A-801C-416F54A3493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44E4635B-24F2-4032-BDD6-D07990AD4BC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4BA8091B-8DDA-425F-AF93-023ED9F45C4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="" xmlns:a16="http://schemas.microsoft.com/office/drawing/2014/main" id="{1356D989-2866-49C1-BE2B-5ED7B961ACA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="" xmlns:a16="http://schemas.microsoft.com/office/drawing/2014/main" id="{7719C6D4-8B9A-4109-A7CC-A940A2C1E37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="" xmlns:a16="http://schemas.microsoft.com/office/drawing/2014/main" id="{C488CB7D-BD79-42A2-9200-768664CE605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="" xmlns:a16="http://schemas.microsoft.com/office/drawing/2014/main" id="{59B656FE-3DC8-486B-B8BB-41C7BA0142E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="" xmlns:a16="http://schemas.microsoft.com/office/drawing/2014/main" id="{86F6CA85-0A9C-4332-BCC1-D91463777B7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="" xmlns:a16="http://schemas.microsoft.com/office/drawing/2014/main" id="{E3EAB4D0-E390-4195-8B31-E4F17F09868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="" xmlns:a16="http://schemas.microsoft.com/office/drawing/2014/main" id="{58A04328-E8BF-4B6D-AC14-E9E8E29D7FE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="" xmlns:a16="http://schemas.microsoft.com/office/drawing/2014/main" id="{4597E401-97C5-423E-919A-DFD8915BB92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="" xmlns:a16="http://schemas.microsoft.com/office/drawing/2014/main" id="{57EA9F4A-CFDB-45BF-8DA2-27C8F718A8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="" xmlns:a16="http://schemas.microsoft.com/office/drawing/2014/main" id="{17A71F04-BE81-4FD0-B4F6-DDCDC1209C1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="" xmlns:a16="http://schemas.microsoft.com/office/drawing/2014/main" id="{FCF6D7C9-41B5-4E8A-A287-14EA84A583B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B361FC71-51B7-4AA8-BCDA-D38F2D9AF52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01F21AF5-4602-46DF-9820-4826EA4B42C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09480754-0F96-4430-8DC3-979A21C4289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="" xmlns:a16="http://schemas.microsoft.com/office/drawing/2014/main" id="{1B44DF25-1482-4A14-BFC6-6C69CC9C530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B37CC1AE-0A32-4E1E-896B-2A76EF57B1D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21A70B7F-5ACA-407B-B645-525A6D32132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="" xmlns:a16="http://schemas.microsoft.com/office/drawing/2014/main" id="{14632EC0-D4CC-4E06-A467-B0DF2F24301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="" xmlns:a16="http://schemas.microsoft.com/office/drawing/2014/main" id="{2BB4EF78-7BCD-41A0-B952-481EE0188F5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="" xmlns:a16="http://schemas.microsoft.com/office/drawing/2014/main" id="{4AE8FAF5-4FE8-43CB-B6E8-E70FE1B35E3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="" xmlns:a16="http://schemas.microsoft.com/office/drawing/2014/main" id="{1489096B-B47B-4B83-A584-0A6718E21B3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="" xmlns:a16="http://schemas.microsoft.com/office/drawing/2014/main" id="{A07A979D-500D-4B4D-A74A-242888401D3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="" xmlns:a16="http://schemas.microsoft.com/office/drawing/2014/main" id="{67B2E235-E6D3-4488-903E-803B765F389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="" xmlns:a16="http://schemas.microsoft.com/office/drawing/2014/main" id="{870A1F48-54C1-4EA4-AB1C-BF2CFE1EBD2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="" xmlns:a16="http://schemas.microsoft.com/office/drawing/2014/main" id="{EB45E8F5-9801-48FA-9935-AF3FA51F1A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7A0D9948-0529-40C1-A0EB-196656CCBDB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E6C673E7-DE8B-4947-AD07-6B652F92680F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D5C48DA5-6E2D-4876-98D8-497CBEB0BB9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="" xmlns:a16="http://schemas.microsoft.com/office/drawing/2014/main" id="{53A5FD2A-FDB5-4881-8DB9-87BC860BF94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CD40631C-5F57-4F40-B598-65724FB7F72E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1AEB9ED3-7842-4EAB-B58C-757BAFCBD96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="" xmlns:a16="http://schemas.microsoft.com/office/drawing/2014/main" id="{90F113F6-91C1-403A-AF4E-8AD9DA1A8D6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="" xmlns:a16="http://schemas.microsoft.com/office/drawing/2014/main" id="{5351E6F3-1156-40E6-94EB-2D804EDAE19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="" xmlns:a16="http://schemas.microsoft.com/office/drawing/2014/main" id="{BE2BC071-E0C5-4183-9B2E-3A0D9BF783F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="" xmlns:a16="http://schemas.microsoft.com/office/drawing/2014/main" id="{92E7482A-2B6D-40DC-A943-86A385AE4AD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="" xmlns:a16="http://schemas.microsoft.com/office/drawing/2014/main" id="{609509B9-40D7-4C0E-A338-DAD440BD860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="" xmlns:a16="http://schemas.microsoft.com/office/drawing/2014/main" id="{DFC65A53-6D4B-4206-8A46-0F7A19469A1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="" xmlns:a16="http://schemas.microsoft.com/office/drawing/2014/main" id="{9322A210-DF61-4EB5-AF0C-DA047452ED4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="" xmlns:a16="http://schemas.microsoft.com/office/drawing/2014/main" id="{1B482A4E-4BE7-4244-A91A-C82C8DB4E9D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="" xmlns:a16="http://schemas.microsoft.com/office/drawing/2014/main" id="{4D0601FF-B12D-4E5B-956D-3F4EC2497BA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="" xmlns:a16="http://schemas.microsoft.com/office/drawing/2014/main" id="{04542652-9CA6-4B8D-BC59-2F7B20ABC01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="" xmlns:a16="http://schemas.microsoft.com/office/drawing/2014/main" id="{90BA007D-9E92-4CA8-A708-6C7DD2E7BA71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0DD07D47-C804-4455-8309-0E7DC83AF10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F73AA0B1-9C05-40F8-85B8-E8052278675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95BA57D4-7DE3-4704-8C13-FBC3A75B080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="" xmlns:a16="http://schemas.microsoft.com/office/drawing/2014/main" id="{C6582B0D-575F-41A0-975E-60E6754A0FB7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="" xmlns:a16="http://schemas.microsoft.com/office/drawing/2014/main" id="{FA2AE5EC-9F9A-436C-9454-E988EA75977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="" xmlns:a16="http://schemas.microsoft.com/office/drawing/2014/main" id="{C459BB45-EFAA-4138-B1E7-CF817A09892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="" xmlns:a16="http://schemas.microsoft.com/office/drawing/2014/main" id="{5906B09C-E123-4952-8CBB-5244CFB0DC9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="" xmlns:a16="http://schemas.microsoft.com/office/drawing/2014/main" id="{30E6C7E7-0039-4BD1-9DDF-E9C52222450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="" xmlns:a16="http://schemas.microsoft.com/office/drawing/2014/main" id="{DFDBDA5F-D32E-4611-A505-D2DE671DDBC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="" xmlns:a16="http://schemas.microsoft.com/office/drawing/2014/main" id="{153A6C64-6F86-48DB-9EA8-14440531754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="" xmlns:a16="http://schemas.microsoft.com/office/drawing/2014/main" id="{25E86FAF-C76F-40A2-ADFB-FDE12C10146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="" xmlns:a16="http://schemas.microsoft.com/office/drawing/2014/main" id="{1AAD2EAE-270E-44F7-A11B-0C801D86B835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="" xmlns:a16="http://schemas.microsoft.com/office/drawing/2014/main" id="{3F145145-8413-44DF-B42A-6084651BF18B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="" xmlns:a16="http://schemas.microsoft.com/office/drawing/2014/main" id="{F93269C9-5835-433D-9FA0-948E33672499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="" xmlns:a16="http://schemas.microsoft.com/office/drawing/2014/main" id="{578E720B-02C1-486E-8358-80840FEA7DD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="" xmlns:a16="http://schemas.microsoft.com/office/drawing/2014/main" id="{AF1037A0-FF5E-4FAA-9F3F-E870FD005AE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="" xmlns:a16="http://schemas.microsoft.com/office/drawing/2014/main" id="{38D1A6B3-5A9D-4D3E-AB5C-9A5FEAE812D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="" xmlns:a16="http://schemas.microsoft.com/office/drawing/2014/main" id="{BEC51D1F-69E1-4B0B-94B0-7D93FB41129A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="" xmlns:a16="http://schemas.microsoft.com/office/drawing/2014/main" id="{C03D6CC9-C969-4591-AEDF-472DA64E579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="" xmlns:a16="http://schemas.microsoft.com/office/drawing/2014/main" id="{324D973E-B86F-4AF8-8556-C52397282CD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="" xmlns:a16="http://schemas.microsoft.com/office/drawing/2014/main" id="{BFC5213B-135A-41A5-A778-80B1630890F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="" xmlns:a16="http://schemas.microsoft.com/office/drawing/2014/main" id="{30780E42-A140-4D97-9857-771BD1D39146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="" xmlns:a16="http://schemas.microsoft.com/office/drawing/2014/main" id="{B27A0811-BE72-487B-AA54-57491FA506C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E3F9A93E-E149-44CA-A1FD-BE38A1C672D0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D26B12C1-22E7-4F8F-BC20-E444596E6B02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mage result for thank you">
            <a:hlinkClick r:id="rId4" invalidUrl="https://www.google.com/imgres?imgurl=https://sganda.files.wordpress.com/2013/06/stick_figure_drawing_thank_you_1600_wht_6923.png&amp;imgrefurl=https://sganda.wordpress.com/2013/06/26/saying-thank-you-makes-good-business-sense/&amp;docid=e8cwmOBK1u98-M&amp;tbnid=N0Orn9onbsApOM:&amp;vet=10ahUKEwiO5eu-3ovaAhVC92MKHYObArcQMwjWAihgMGA..i&amp;w=1500&amp;h=1600&amp;client=firefox-b-1-ab&amp;bih=803&amp;biw=1155&amp;q=thank you&amp;ved=0ahUKEwiO5eu-3ovaAhVC92MKHYObArcQMwjWAihgMGA&amp;iact=mrc&amp;uact=8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01" y="2064211"/>
            <a:ext cx="3686910" cy="394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9830" y="1870823"/>
            <a:ext cx="49142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Thank you to Jordan Stone my advisor for introducing me to the world of astronomy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Thank you U of A NASA Space Grant staff for making this all happen 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443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large binocular telescope interferometer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8" r="19664"/>
          <a:stretch/>
        </p:blipFill>
        <p:spPr bwMode="auto">
          <a:xfrm>
            <a:off x="20" y="975"/>
            <a:ext cx="75529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6" y="169934"/>
            <a:ext cx="4175906" cy="1608124"/>
          </a:xfrm>
        </p:spPr>
        <p:txBody>
          <a:bodyPr>
            <a:normAutofit/>
          </a:bodyPr>
          <a:lstStyle/>
          <a:p>
            <a:r>
              <a:rPr lang="en-US" sz="4000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86" y="1614772"/>
            <a:ext cx="4334626" cy="3972232"/>
          </a:xfrm>
        </p:spPr>
        <p:txBody>
          <a:bodyPr>
            <a:normAutofit fontScale="92500"/>
          </a:bodyPr>
          <a:lstStyle/>
          <a:p>
            <a:r>
              <a:rPr lang="en-US" sz="2800" b="1" dirty="0"/>
              <a:t>Question</a:t>
            </a:r>
            <a:r>
              <a:rPr lang="en-US" sz="2400" dirty="0"/>
              <a:t>: How common are solar systems like our own, in the Milky Way galaxy? </a:t>
            </a:r>
          </a:p>
          <a:p>
            <a:r>
              <a:rPr lang="en-US" sz="2800" b="1" dirty="0"/>
              <a:t>Method</a:t>
            </a:r>
            <a:r>
              <a:rPr lang="en-US" sz="2400" dirty="0"/>
              <a:t>: Observe infrared </a:t>
            </a:r>
            <a:r>
              <a:rPr lang="en-US" sz="2400" dirty="0" smtClean="0"/>
              <a:t>light at 3.8 microns to </a:t>
            </a:r>
            <a:r>
              <a:rPr lang="en-US" sz="2400" dirty="0"/>
              <a:t>uncover planets </a:t>
            </a:r>
            <a:r>
              <a:rPr lang="en-US" sz="2400" dirty="0" smtClean="0"/>
              <a:t>where they are brightest. </a:t>
            </a:r>
          </a:p>
          <a:p>
            <a:r>
              <a:rPr lang="en-US" sz="2800" b="1" dirty="0" smtClean="0"/>
              <a:t>Telescope</a:t>
            </a:r>
            <a:r>
              <a:rPr lang="en-US" sz="2400" dirty="0" smtClean="0"/>
              <a:t>: </a:t>
            </a:r>
            <a:r>
              <a:rPr lang="en-US" sz="2400" dirty="0"/>
              <a:t>Large Binocular </a:t>
            </a:r>
            <a:r>
              <a:rPr lang="en-US" sz="2400" dirty="0" smtClean="0"/>
              <a:t>Telescope on Mount Graham </a:t>
            </a:r>
            <a:r>
              <a:rPr lang="en-US" sz="2400" dirty="0"/>
              <a:t>in </a:t>
            </a:r>
            <a:r>
              <a:rPr lang="en-US" sz="2400" dirty="0" smtClean="0"/>
              <a:t>Safford</a:t>
            </a:r>
            <a:r>
              <a:rPr lang="en-US" sz="2400" dirty="0"/>
              <a:t>, AZ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07086" y="6223819"/>
            <a:ext cx="4334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*Picture curtesy of the NASA Jet Propulsion Laboratory </a:t>
            </a:r>
          </a:p>
        </p:txBody>
      </p:sp>
    </p:spTree>
    <p:extLst>
      <p:ext uri="{BB962C8B-B14F-4D97-AF65-F5344CB8AC3E}">
        <p14:creationId xmlns:p14="http://schemas.microsoft.com/office/powerpoint/2010/main" val="2457182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543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Adaptive </a:t>
            </a:r>
            <a:r>
              <a:rPr lang="en-US" sz="4800" dirty="0" smtClean="0"/>
              <a:t>Optics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7517" y="2984815"/>
            <a:ext cx="4516820" cy="19539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/>
              <a:t>High-resolution imaging allows the team to separate planet light from star light.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72045" y="6467267"/>
            <a:ext cx="14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 </a:t>
            </a:r>
            <a:r>
              <a:rPr lang="en-US" dirty="0" err="1" smtClean="0"/>
              <a:t>Hinz</a:t>
            </a:r>
            <a:r>
              <a:rPr lang="en-US" dirty="0" smtClean="0"/>
              <a:t> LBTI </a:t>
            </a:r>
            <a:endParaRPr lang="en-US" dirty="0"/>
          </a:p>
        </p:txBody>
      </p:sp>
      <p:pic>
        <p:nvPicPr>
          <p:cNvPr id="6" name="movie_red-2-247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450493" y="1456267"/>
            <a:ext cx="5130500" cy="5011000"/>
          </a:xfrm>
          <a:prstGeom prst="rect">
            <a:avLst/>
          </a:prstGeom>
          <a:ln w="12700"/>
        </p:spPr>
      </p:pic>
    </p:spTree>
    <p:extLst>
      <p:ext uri="{BB962C8B-B14F-4D97-AF65-F5344CB8AC3E}">
        <p14:creationId xmlns:p14="http://schemas.microsoft.com/office/powerpoint/2010/main" val="9631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355891"/>
            <a:ext cx="3680885" cy="13716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The Survey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62" y="2070538"/>
            <a:ext cx="3846421" cy="3951890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600" dirty="0"/>
              <a:t>Performed a survey of 98 nearby stars, looking for new planets.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LBTI is sensitive enough to detect light from planets greater than or equal to 5x </a:t>
            </a:r>
            <a:r>
              <a:rPr lang="en-US" sz="2600" dirty="0"/>
              <a:t>the mass of </a:t>
            </a:r>
            <a:r>
              <a:rPr lang="en-US" sz="2600" dirty="0" smtClean="0"/>
              <a:t>Jupiter, shown right.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600" dirty="0" smtClean="0"/>
              <a:t>The survey constrained how common wide orbit gas giants are, concluding that they are rare. </a:t>
            </a:r>
            <a:endParaRPr lang="en-US" sz="26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image.png"/>
          <p:cNvPicPr>
            <a:picLocks noGrp="1" noChangeAspect="1"/>
          </p:cNvPicPr>
          <p:nvPr>
            <p:ph idx="1"/>
          </p:nvPr>
        </p:nvPicPr>
        <p:blipFill>
          <a:blip r:embed="rId2">
            <a:extLst/>
          </a:blip>
          <a:srcRect r="49929"/>
          <a:stretch>
            <a:fillRect/>
          </a:stretch>
        </p:blipFill>
        <p:spPr>
          <a:xfrm>
            <a:off x="4838552" y="625366"/>
            <a:ext cx="5788320" cy="51816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extBox 5"/>
          <p:cNvSpPr txBox="1"/>
          <p:nvPr/>
        </p:nvSpPr>
        <p:spPr>
          <a:xfrm>
            <a:off x="6069450" y="6022428"/>
            <a:ext cx="332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A. Skemer et al.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718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E030E8D-3825-4C70-ADBA-EFB46B91014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Optimizing LBTI Observations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xmlns="" id="{B6E9318E-6191-45AE-A867-63F07297AD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9803226"/>
              </p:ext>
            </p:extLst>
          </p:nvPr>
        </p:nvGraphicFramePr>
        <p:xfrm>
          <a:off x="685800" y="2406400"/>
          <a:ext cx="10131425" cy="338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81976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036" y="189186"/>
            <a:ext cx="7731672" cy="930166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The Variables under Consideration 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878267"/>
              </p:ext>
            </p:extLst>
          </p:nvPr>
        </p:nvGraphicFramePr>
        <p:xfrm>
          <a:off x="1384738" y="1371600"/>
          <a:ext cx="9036268" cy="49505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97895"/>
                <a:gridCol w="65383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Explanation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Exposure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time</a:t>
                      </a:r>
                      <a:r>
                        <a:rPr lang="en-US" baseline="0" dirty="0" smtClean="0"/>
                        <a:t> was spent capturing data on a specific solar system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Rotation</a:t>
                      </a:r>
                      <a:r>
                        <a:rPr lang="en-US" baseline="0" dirty="0" smtClean="0"/>
                        <a:t> (degrees)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How much the sky rotated</a:t>
                      </a:r>
                      <a:r>
                        <a:rPr lang="en-US" baseline="0" dirty="0" smtClean="0"/>
                        <a:t> during observation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Telescope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Right, left,</a:t>
                      </a:r>
                      <a:r>
                        <a:rPr lang="en-US" baseline="0" dirty="0" smtClean="0"/>
                        <a:t> or both sides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Star</a:t>
                      </a:r>
                      <a:r>
                        <a:rPr lang="en-US" baseline="0" dirty="0" smtClean="0"/>
                        <a:t> brightness </a:t>
                      </a:r>
                      <a:r>
                        <a:rPr lang="en-US" dirty="0" smtClean="0"/>
                        <a:t> (magnitudes)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Documented star</a:t>
                      </a:r>
                      <a:r>
                        <a:rPr lang="en-US" baseline="0" dirty="0" smtClean="0"/>
                        <a:t> brightness, luminosity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Absolute </a:t>
                      </a:r>
                      <a:r>
                        <a:rPr lang="en-US" baseline="0" dirty="0" smtClean="0"/>
                        <a:t>sensitivity </a:t>
                      </a:r>
                      <a:endParaRPr lang="en-US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(magnitudes)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How faint of planets could be detected </a:t>
                      </a:r>
                      <a:endParaRPr lang="en-US" dirty="0"/>
                    </a:p>
                  </a:txBody>
                  <a:tcPr/>
                </a:tc>
              </a:tr>
              <a:tr h="1003389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Contrast Separation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(magnitudes)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How much fainter than the star could we get the planets to appear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Seeing (seconds of arc)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blurring and twinkling of </a:t>
                      </a:r>
                      <a:r>
                        <a:rPr lang="en-US" b="0" dirty="0" smtClean="0"/>
                        <a:t>stars due to the atmosphere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017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3987" y="1245959"/>
            <a:ext cx="6061420" cy="425620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BE9D87D-FEDF-4EA3-A296-3C7A8C9D7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987" y="1245958"/>
            <a:ext cx="6095593" cy="4266915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04" y="808055"/>
            <a:ext cx="4124463" cy="14533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/>
              <a:t>The DATA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704" y="2103763"/>
            <a:ext cx="4663224" cy="36379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 smtClean="0"/>
              <a:t>Notice that the absolute sensitivity (how faint of objects we were able to see)  tends to increase with exposure in an inverse exponential fashion </a:t>
            </a:r>
            <a:endParaRPr lang="en-US" sz="2400" dirty="0"/>
          </a:p>
          <a:p>
            <a:pPr>
              <a:buFont typeface="Arial"/>
              <a:buChar char="•"/>
            </a:pPr>
            <a:r>
              <a:rPr lang="en-US" sz="2400" dirty="0" smtClean="0"/>
              <a:t>We also found that the stars that are the least bright seemed to produce the best results </a:t>
            </a:r>
            <a:endParaRPr lang="en-US" sz="2400" dirty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308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464" y="1056911"/>
            <a:ext cx="6897878" cy="47534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BE9D87D-FEDF-4EA3-A296-3C7A8C9D7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1056911"/>
            <a:ext cx="6897878" cy="4753460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A different Perspective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41342" y="2554013"/>
            <a:ext cx="3706762" cy="31180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/>
              <a:t>After about 80 degrees of rotation there is no real improvement in the results 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sz="2400" dirty="0" smtClean="0"/>
              <a:t>The survey subjects with a seeing of about 1.25 and lower performed the best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17443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3464" y="1038294"/>
            <a:ext cx="6897878" cy="479069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BE9D87D-FEDF-4EA3-A296-3C7A8C9D7F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4" y="1038294"/>
            <a:ext cx="6897878" cy="47906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5806" y="643463"/>
            <a:ext cx="3706762" cy="16081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dirty="0"/>
              <a:t>A Closer Look at Seeing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5806" y="1995763"/>
            <a:ext cx="3706762" cy="3972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/>
              <a:buChar char="•"/>
            </a:pPr>
            <a:r>
              <a:rPr lang="en-US" sz="2200" dirty="0"/>
              <a:t>The last graph noted that lower seeing values generally produce better results.</a:t>
            </a:r>
          </a:p>
          <a:p>
            <a:pPr>
              <a:buFont typeface="Arial"/>
              <a:buChar char="•"/>
            </a:pPr>
            <a:r>
              <a:rPr lang="en-US" sz="2200" dirty="0"/>
              <a:t>Now we have constrained that ‘lower’ value to at or under 1 seconds of arc.</a:t>
            </a:r>
          </a:p>
          <a:p>
            <a:pPr>
              <a:buFont typeface="Arial"/>
              <a:buChar char="•"/>
            </a:pPr>
            <a:r>
              <a:rPr lang="en-US" sz="2200" dirty="0"/>
              <a:t>Additionally, all the best values also have a higher rotation value as well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51881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3885</TotalTime>
  <Words>633</Words>
  <Application>Microsoft Macintosh PowerPoint</Application>
  <PresentationFormat>Widescreen</PresentationFormat>
  <Paragraphs>70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Celestial</vt:lpstr>
      <vt:lpstr>Frequency of Mature Planets orbiting neighboring stars</vt:lpstr>
      <vt:lpstr>Introduction</vt:lpstr>
      <vt:lpstr>Adaptive Optics</vt:lpstr>
      <vt:lpstr>The Survey</vt:lpstr>
      <vt:lpstr>Optimizing LBTI Observations</vt:lpstr>
      <vt:lpstr>The Variables under Consideration </vt:lpstr>
      <vt:lpstr>The DATA</vt:lpstr>
      <vt:lpstr>A different Perspective</vt:lpstr>
      <vt:lpstr>A Closer Look at Seeing</vt:lpstr>
      <vt:lpstr>Future Work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of Mature Planets orbiting neighboring stars</dc:title>
  <dc:creator>Microsoft Office User</dc:creator>
  <cp:lastModifiedBy>Microsoft Office User</cp:lastModifiedBy>
  <cp:revision>36</cp:revision>
  <dcterms:created xsi:type="dcterms:W3CDTF">2018-03-26T18:23:08Z</dcterms:created>
  <dcterms:modified xsi:type="dcterms:W3CDTF">2018-03-31T02:23:07Z</dcterms:modified>
</cp:coreProperties>
</file>